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0" r:id="rId1"/>
  </p:sldMasterIdLst>
  <p:notesMasterIdLst>
    <p:notesMasterId r:id="rId3"/>
  </p:notesMasterIdLst>
  <p:sldIdLst>
    <p:sldId id="256" r:id="rId2"/>
  </p:sldIdLst>
  <p:sldSz cx="40233600" cy="3017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C58"/>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7"/>
    <p:restoredTop sz="94698"/>
  </p:normalViewPr>
  <p:slideViewPr>
    <p:cSldViewPr snapToGrid="0" snapToObjects="1">
      <p:cViewPr>
        <p:scale>
          <a:sx n="30" d="100"/>
          <a:sy n="30" d="100"/>
        </p:scale>
        <p:origin x="360"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101DE-A7A4-8840-99A7-077DE19E2299}" type="datetimeFigureOut">
              <a:rPr lang="en-US" smtClean="0"/>
              <a:t>12/17/18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ACCC9-4473-BC4F-9B0A-8B802D1C4329}" type="slidenum">
              <a:rPr lang="en-US" smtClean="0"/>
              <a:t>‹#›</a:t>
            </a:fld>
            <a:endParaRPr lang="en-US"/>
          </a:p>
        </p:txBody>
      </p:sp>
    </p:spTree>
    <p:extLst>
      <p:ext uri="{BB962C8B-B14F-4D97-AF65-F5344CB8AC3E}">
        <p14:creationId xmlns:p14="http://schemas.microsoft.com/office/powerpoint/2010/main" val="441722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4ACCC9-4473-BC4F-9B0A-8B802D1C4329}" type="slidenum">
              <a:rPr lang="en-US" smtClean="0"/>
              <a:t>1</a:t>
            </a:fld>
            <a:endParaRPr lang="en-US"/>
          </a:p>
        </p:txBody>
      </p:sp>
    </p:spTree>
    <p:extLst>
      <p:ext uri="{BB962C8B-B14F-4D97-AF65-F5344CB8AC3E}">
        <p14:creationId xmlns:p14="http://schemas.microsoft.com/office/powerpoint/2010/main" val="57679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4938397"/>
            <a:ext cx="34198560" cy="1050544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5848967"/>
            <a:ext cx="30175200" cy="7285353"/>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8260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235428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06550"/>
            <a:ext cx="8675370" cy="255720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06550"/>
            <a:ext cx="25523190" cy="255720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354715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4316F-EAFD-9142-A268-8735485E1D22}"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08350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522854"/>
            <a:ext cx="34701480" cy="12552043"/>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193644"/>
            <a:ext cx="34701480" cy="6600823"/>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74316F-EAFD-9142-A268-8735485E1D22}" type="datetimeFigureOut">
              <a:rPr lang="en-US" smtClean="0"/>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87338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032750"/>
            <a:ext cx="17099280" cy="19145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032750"/>
            <a:ext cx="17099280" cy="19145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4316F-EAFD-9142-A268-8735485E1D22}" type="datetimeFigureOut">
              <a:rPr lang="en-US" smtClean="0"/>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136909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06557"/>
            <a:ext cx="34701480" cy="58324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397117"/>
            <a:ext cx="17020696"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022330"/>
            <a:ext cx="17020696" cy="16212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397117"/>
            <a:ext cx="17104520"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022330"/>
            <a:ext cx="17104520" cy="16212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4316F-EAFD-9142-A268-8735485E1D22}" type="datetimeFigureOut">
              <a:rPr lang="en-US" smtClean="0"/>
              <a:t>12/17/18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62329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4316F-EAFD-9142-A268-8735485E1D22}" type="datetimeFigureOut">
              <a:rPr lang="en-US" smtClean="0"/>
              <a:t>12/17/18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0428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4316F-EAFD-9142-A268-8735485E1D22}" type="datetimeFigureOut">
              <a:rPr lang="en-US" smtClean="0"/>
              <a:t>12/17/18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3288727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344677"/>
            <a:ext cx="20368260" cy="2144395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7574316F-EAFD-9142-A268-8735485E1D22}" type="datetimeFigureOut">
              <a:rPr lang="en-US" smtClean="0"/>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2807932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344677"/>
            <a:ext cx="20368260" cy="2144395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7574316F-EAFD-9142-A268-8735485E1D22}" type="datetimeFigureOut">
              <a:rPr lang="en-US" smtClean="0"/>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255A0-F4AC-0F41-8E16-5C0B6D1EC4C2}" type="slidenum">
              <a:rPr lang="en-US" smtClean="0"/>
              <a:t>‹#›</a:t>
            </a:fld>
            <a:endParaRPr lang="en-US"/>
          </a:p>
        </p:txBody>
      </p:sp>
    </p:spTree>
    <p:extLst>
      <p:ext uri="{BB962C8B-B14F-4D97-AF65-F5344CB8AC3E}">
        <p14:creationId xmlns:p14="http://schemas.microsoft.com/office/powerpoint/2010/main" val="156027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06557"/>
            <a:ext cx="34701480" cy="58324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032750"/>
            <a:ext cx="34701480" cy="191458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7967947"/>
            <a:ext cx="9052560" cy="1606550"/>
          </a:xfrm>
          <a:prstGeom prst="rect">
            <a:avLst/>
          </a:prstGeom>
        </p:spPr>
        <p:txBody>
          <a:bodyPr vert="horz" lIns="91440" tIns="45720" rIns="91440" bIns="45720" rtlCol="0" anchor="ctr"/>
          <a:lstStyle>
            <a:lvl1pPr algn="l">
              <a:defRPr sz="5280">
                <a:solidFill>
                  <a:schemeClr val="tx1">
                    <a:tint val="75000"/>
                  </a:schemeClr>
                </a:solidFill>
              </a:defRPr>
            </a:lvl1pPr>
          </a:lstStyle>
          <a:p>
            <a:fld id="{7574316F-EAFD-9142-A268-8735485E1D22}" type="datetimeFigureOut">
              <a:rPr lang="en-US" smtClean="0"/>
              <a:t>12/17/18</a:t>
            </a:fld>
            <a:endParaRPr lang="en-US"/>
          </a:p>
        </p:txBody>
      </p:sp>
      <p:sp>
        <p:nvSpPr>
          <p:cNvPr id="5" name="Footer Placeholder 4"/>
          <p:cNvSpPr>
            <a:spLocks noGrp="1"/>
          </p:cNvSpPr>
          <p:nvPr>
            <p:ph type="ftr" sz="quarter" idx="3"/>
          </p:nvPr>
        </p:nvSpPr>
        <p:spPr>
          <a:xfrm>
            <a:off x="13327380" y="27967947"/>
            <a:ext cx="13578840" cy="160655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7967947"/>
            <a:ext cx="9052560" cy="1606550"/>
          </a:xfrm>
          <a:prstGeom prst="rect">
            <a:avLst/>
          </a:prstGeom>
        </p:spPr>
        <p:txBody>
          <a:bodyPr vert="horz" lIns="91440" tIns="45720" rIns="91440" bIns="45720" rtlCol="0" anchor="ctr"/>
          <a:lstStyle>
            <a:lvl1pPr algn="r">
              <a:defRPr sz="5280">
                <a:solidFill>
                  <a:schemeClr val="tx1">
                    <a:tint val="75000"/>
                  </a:schemeClr>
                </a:solidFill>
              </a:defRPr>
            </a:lvl1pPr>
          </a:lstStyle>
          <a:p>
            <a:fld id="{79F255A0-F4AC-0F41-8E16-5C0B6D1EC4C2}" type="slidenum">
              <a:rPr lang="en-US" smtClean="0"/>
              <a:t>‹#›</a:t>
            </a:fld>
            <a:endParaRPr lang="en-US"/>
          </a:p>
        </p:txBody>
      </p:sp>
    </p:spTree>
    <p:extLst>
      <p:ext uri="{BB962C8B-B14F-4D97-AF65-F5344CB8AC3E}">
        <p14:creationId xmlns:p14="http://schemas.microsoft.com/office/powerpoint/2010/main" val="3867470010"/>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F1FC92-DF95-2D4F-829A-CD139D134B8E}"/>
              </a:ext>
            </a:extLst>
          </p:cNvPr>
          <p:cNvSpPr txBox="1"/>
          <p:nvPr/>
        </p:nvSpPr>
        <p:spPr>
          <a:xfrm>
            <a:off x="11441430" y="1051161"/>
            <a:ext cx="17350740" cy="1107996"/>
          </a:xfrm>
          <a:prstGeom prst="rect">
            <a:avLst/>
          </a:prstGeom>
          <a:noFill/>
        </p:spPr>
        <p:txBody>
          <a:bodyPr wrap="square" rtlCol="0">
            <a:spAutoFit/>
          </a:bodyPr>
          <a:lstStyle/>
          <a:p>
            <a:r>
              <a:rPr lang="en-US" sz="6600" dirty="0"/>
              <a:t>A Search For Young Stars in the Magellanic Stream</a:t>
            </a:r>
          </a:p>
        </p:txBody>
      </p:sp>
      <p:pic>
        <p:nvPicPr>
          <p:cNvPr id="6" name="Picture 5" descr="A close up of a sign&#13;&#10;&#13;&#10;Description automatically generated">
            <a:extLst>
              <a:ext uri="{FF2B5EF4-FFF2-40B4-BE49-F238E27FC236}">
                <a16:creationId xmlns:a16="http://schemas.microsoft.com/office/drawing/2014/main" id="{C3306FD3-8F03-DE41-A4A3-C94D3FE169CA}"/>
              </a:ext>
            </a:extLst>
          </p:cNvPr>
          <p:cNvPicPr>
            <a:picLocks noChangeAspect="1"/>
          </p:cNvPicPr>
          <p:nvPr/>
        </p:nvPicPr>
        <p:blipFill>
          <a:blip r:embed="rId3"/>
          <a:stretch>
            <a:fillRect/>
          </a:stretch>
        </p:blipFill>
        <p:spPr>
          <a:xfrm>
            <a:off x="969034" y="934720"/>
            <a:ext cx="2502321" cy="2448874"/>
          </a:xfrm>
          <a:prstGeom prst="rect">
            <a:avLst/>
          </a:prstGeom>
        </p:spPr>
      </p:pic>
      <p:sp>
        <p:nvSpPr>
          <p:cNvPr id="7" name="TextBox 6">
            <a:extLst>
              <a:ext uri="{FF2B5EF4-FFF2-40B4-BE49-F238E27FC236}">
                <a16:creationId xmlns:a16="http://schemas.microsoft.com/office/drawing/2014/main" id="{13ED1620-E117-C745-80AA-D4BFDFFBDD24}"/>
              </a:ext>
            </a:extLst>
          </p:cNvPr>
          <p:cNvSpPr txBox="1"/>
          <p:nvPr/>
        </p:nvSpPr>
        <p:spPr>
          <a:xfrm>
            <a:off x="12394883" y="2241139"/>
            <a:ext cx="15443835" cy="656655"/>
          </a:xfrm>
          <a:prstGeom prst="rect">
            <a:avLst/>
          </a:prstGeom>
          <a:noFill/>
        </p:spPr>
        <p:txBody>
          <a:bodyPr wrap="square" rtlCol="0">
            <a:spAutoFit/>
          </a:bodyPr>
          <a:lstStyle/>
          <a:p>
            <a:r>
              <a:rPr lang="en-US" sz="3667" dirty="0"/>
              <a:t>Authors: Joshua Povick</a:t>
            </a:r>
            <a:r>
              <a:rPr lang="en-US" sz="3667" baseline="30000" dirty="0"/>
              <a:t>1</a:t>
            </a:r>
            <a:r>
              <a:rPr lang="en-US" sz="3667" dirty="0"/>
              <a:t>, David Nidever</a:t>
            </a:r>
            <a:r>
              <a:rPr lang="en-US" sz="3667" baseline="30000" dirty="0"/>
              <a:t>1</a:t>
            </a:r>
            <a:r>
              <a:rPr lang="en-US" sz="3667" dirty="0"/>
              <a:t>, Jeffrey Carlin</a:t>
            </a:r>
            <a:r>
              <a:rPr lang="en-US" sz="3667" baseline="30000" dirty="0"/>
              <a:t>2</a:t>
            </a:r>
            <a:r>
              <a:rPr lang="en-US" sz="3667" dirty="0"/>
              <a:t>, Steve Majewski</a:t>
            </a:r>
            <a:r>
              <a:rPr lang="en-US" sz="3667" baseline="30000" dirty="0"/>
              <a:t>3</a:t>
            </a:r>
          </a:p>
        </p:txBody>
      </p:sp>
      <p:sp>
        <p:nvSpPr>
          <p:cNvPr id="8" name="TextBox 7">
            <a:extLst>
              <a:ext uri="{FF2B5EF4-FFF2-40B4-BE49-F238E27FC236}">
                <a16:creationId xmlns:a16="http://schemas.microsoft.com/office/drawing/2014/main" id="{36CA2258-D49E-5A45-8116-8952CEF9EC40}"/>
              </a:ext>
            </a:extLst>
          </p:cNvPr>
          <p:cNvSpPr txBox="1"/>
          <p:nvPr/>
        </p:nvSpPr>
        <p:spPr>
          <a:xfrm>
            <a:off x="10708005" y="2816299"/>
            <a:ext cx="18817590" cy="656655"/>
          </a:xfrm>
          <a:prstGeom prst="rect">
            <a:avLst/>
          </a:prstGeom>
          <a:noFill/>
        </p:spPr>
        <p:txBody>
          <a:bodyPr wrap="square" rtlCol="0">
            <a:spAutoFit/>
          </a:bodyPr>
          <a:lstStyle/>
          <a:p>
            <a:r>
              <a:rPr lang="en-US" sz="3667" dirty="0"/>
              <a:t>Institutions: </a:t>
            </a:r>
            <a:r>
              <a:rPr lang="en-US" sz="3667" baseline="30000" dirty="0"/>
              <a:t> 1</a:t>
            </a:r>
            <a:r>
              <a:rPr lang="en-US" sz="3667" dirty="0"/>
              <a:t>Montana State University, </a:t>
            </a:r>
            <a:r>
              <a:rPr lang="en-US" sz="3667" baseline="30000" dirty="0"/>
              <a:t>2</a:t>
            </a:r>
            <a:r>
              <a:rPr lang="en-US" sz="3667" dirty="0"/>
              <a:t>Large Synoptic Survey Telescope, </a:t>
            </a:r>
            <a:r>
              <a:rPr lang="en-US" sz="3667" baseline="30000" dirty="0"/>
              <a:t>3</a:t>
            </a:r>
            <a:r>
              <a:rPr lang="en-US" sz="3667" dirty="0"/>
              <a:t>University of Virginia</a:t>
            </a:r>
          </a:p>
        </p:txBody>
      </p:sp>
      <p:sp>
        <p:nvSpPr>
          <p:cNvPr id="11" name="TextBox 10">
            <a:extLst>
              <a:ext uri="{FF2B5EF4-FFF2-40B4-BE49-F238E27FC236}">
                <a16:creationId xmlns:a16="http://schemas.microsoft.com/office/drawing/2014/main" id="{D28A21C3-CB67-D541-9263-02BEC29B0347}"/>
              </a:ext>
            </a:extLst>
          </p:cNvPr>
          <p:cNvSpPr txBox="1"/>
          <p:nvPr/>
        </p:nvSpPr>
        <p:spPr>
          <a:xfrm>
            <a:off x="2220193" y="21915283"/>
            <a:ext cx="15422165" cy="777510"/>
          </a:xfrm>
          <a:prstGeom prst="rect">
            <a:avLst/>
          </a:prstGeom>
          <a:solidFill>
            <a:srgbClr val="2D2C58"/>
          </a:solidFill>
        </p:spPr>
        <p:txBody>
          <a:bodyPr wrap="square" rtlCol="0">
            <a:spAutoFit/>
          </a:bodyPr>
          <a:lstStyle/>
          <a:p>
            <a:r>
              <a:rPr lang="en-US" sz="4400" dirty="0">
                <a:solidFill>
                  <a:schemeClr val="bg1"/>
                </a:solidFill>
              </a:rPr>
              <a:t>Methods:</a:t>
            </a:r>
          </a:p>
        </p:txBody>
      </p:sp>
      <p:sp>
        <p:nvSpPr>
          <p:cNvPr id="12" name="TextBox 11">
            <a:extLst>
              <a:ext uri="{FF2B5EF4-FFF2-40B4-BE49-F238E27FC236}">
                <a16:creationId xmlns:a16="http://schemas.microsoft.com/office/drawing/2014/main" id="{CD9B3D40-5A4C-ED44-8883-71E39D8EF9E0}"/>
              </a:ext>
            </a:extLst>
          </p:cNvPr>
          <p:cNvSpPr txBox="1"/>
          <p:nvPr/>
        </p:nvSpPr>
        <p:spPr>
          <a:xfrm>
            <a:off x="22856990" y="3926751"/>
            <a:ext cx="15388963" cy="769441"/>
          </a:xfrm>
          <a:prstGeom prst="rect">
            <a:avLst/>
          </a:prstGeom>
          <a:solidFill>
            <a:srgbClr val="2D2C58"/>
          </a:solidFill>
        </p:spPr>
        <p:txBody>
          <a:bodyPr wrap="square" rtlCol="0">
            <a:spAutoFit/>
          </a:bodyPr>
          <a:lstStyle/>
          <a:p>
            <a:r>
              <a:rPr lang="en-US" sz="4400" dirty="0">
                <a:solidFill>
                  <a:schemeClr val="bg1"/>
                </a:solidFill>
              </a:rPr>
              <a:t>Results:</a:t>
            </a:r>
          </a:p>
        </p:txBody>
      </p:sp>
      <p:sp>
        <p:nvSpPr>
          <p:cNvPr id="13" name="TextBox 12">
            <a:extLst>
              <a:ext uri="{FF2B5EF4-FFF2-40B4-BE49-F238E27FC236}">
                <a16:creationId xmlns:a16="http://schemas.microsoft.com/office/drawing/2014/main" id="{30DE84CD-138E-D340-A153-DA397FDC1820}"/>
              </a:ext>
            </a:extLst>
          </p:cNvPr>
          <p:cNvSpPr txBox="1"/>
          <p:nvPr/>
        </p:nvSpPr>
        <p:spPr>
          <a:xfrm>
            <a:off x="22591244" y="21915283"/>
            <a:ext cx="15388964" cy="769441"/>
          </a:xfrm>
          <a:prstGeom prst="rect">
            <a:avLst/>
          </a:prstGeom>
          <a:solidFill>
            <a:srgbClr val="2D2C58"/>
          </a:solidFill>
        </p:spPr>
        <p:txBody>
          <a:bodyPr wrap="square" rtlCol="0">
            <a:spAutoFit/>
          </a:bodyPr>
          <a:lstStyle/>
          <a:p>
            <a:r>
              <a:rPr lang="en-US" sz="4400" dirty="0">
                <a:solidFill>
                  <a:schemeClr val="bg1"/>
                </a:solidFill>
              </a:rPr>
              <a:t>References:</a:t>
            </a:r>
          </a:p>
        </p:txBody>
      </p:sp>
      <p:sp>
        <p:nvSpPr>
          <p:cNvPr id="14" name="TextBox 13">
            <a:extLst>
              <a:ext uri="{FF2B5EF4-FFF2-40B4-BE49-F238E27FC236}">
                <a16:creationId xmlns:a16="http://schemas.microsoft.com/office/drawing/2014/main" id="{A581E835-6DB5-0D45-A32F-E7F1E1D5FBA1}"/>
              </a:ext>
            </a:extLst>
          </p:cNvPr>
          <p:cNvSpPr txBox="1"/>
          <p:nvPr/>
        </p:nvSpPr>
        <p:spPr>
          <a:xfrm>
            <a:off x="1987647" y="3983474"/>
            <a:ext cx="15422165" cy="769441"/>
          </a:xfrm>
          <a:prstGeom prst="rect">
            <a:avLst/>
          </a:prstGeom>
          <a:solidFill>
            <a:srgbClr val="2D2C58"/>
          </a:solidFill>
        </p:spPr>
        <p:txBody>
          <a:bodyPr wrap="square" rtlCol="0">
            <a:spAutoFit/>
          </a:bodyPr>
          <a:lstStyle/>
          <a:p>
            <a:r>
              <a:rPr lang="en-US" sz="4400" dirty="0">
                <a:solidFill>
                  <a:schemeClr val="bg1"/>
                </a:solidFill>
              </a:rPr>
              <a:t>Introduction:</a:t>
            </a:r>
          </a:p>
        </p:txBody>
      </p:sp>
      <p:sp>
        <p:nvSpPr>
          <p:cNvPr id="21" name="TextBox 20">
            <a:extLst>
              <a:ext uri="{FF2B5EF4-FFF2-40B4-BE49-F238E27FC236}">
                <a16:creationId xmlns:a16="http://schemas.microsoft.com/office/drawing/2014/main" id="{581BFECE-CD88-854A-96D0-340CF90992AD}"/>
              </a:ext>
            </a:extLst>
          </p:cNvPr>
          <p:cNvSpPr txBox="1"/>
          <p:nvPr/>
        </p:nvSpPr>
        <p:spPr>
          <a:xfrm>
            <a:off x="22591242" y="22684724"/>
            <a:ext cx="15388964" cy="2554545"/>
          </a:xfrm>
          <a:prstGeom prst="rect">
            <a:avLst/>
          </a:prstGeom>
          <a:solidFill>
            <a:schemeClr val="bg2">
              <a:lumMod val="90000"/>
            </a:schemeClr>
          </a:solidFill>
        </p:spPr>
        <p:txBody>
          <a:bodyPr wrap="square" rtlCol="0">
            <a:spAutoFit/>
          </a:bodyPr>
          <a:lstStyle/>
          <a:p>
            <a:r>
              <a:rPr lang="en-US" sz="3200" dirty="0"/>
              <a:t>Gaia Collaboration, </a:t>
            </a:r>
            <a:r>
              <a:rPr lang="en-US" sz="3200" dirty="0" err="1"/>
              <a:t>Prusti</a:t>
            </a:r>
            <a:r>
              <a:rPr lang="en-US" sz="3200" dirty="0"/>
              <a:t>, T., et al., 2016, A&amp;A, Volume 595, id.A1, 36 pp.</a:t>
            </a:r>
          </a:p>
          <a:p>
            <a:endParaRPr lang="en-US" sz="3200" dirty="0"/>
          </a:p>
          <a:p>
            <a:r>
              <a:rPr lang="en-US" sz="3200" dirty="0"/>
              <a:t>Irwin, M. J., Demers, S., &amp; Kunkel, W. E. 1990, AJ, 	99, 191</a:t>
            </a:r>
          </a:p>
          <a:p>
            <a:endParaRPr lang="en-US" sz="3200" dirty="0"/>
          </a:p>
          <a:p>
            <a:r>
              <a:rPr lang="en-US" sz="3200" dirty="0" err="1"/>
              <a:t>Nidever</a:t>
            </a:r>
            <a:r>
              <a:rPr lang="en-US" sz="3200" dirty="0"/>
              <a:t> SPECFIT reference </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2DC5344E-A75E-954E-BD2D-243C3F87067C}"/>
                  </a:ext>
                </a:extLst>
              </p:cNvPr>
              <p:cNvSpPr txBox="1"/>
              <p:nvPr/>
            </p:nvSpPr>
            <p:spPr>
              <a:xfrm>
                <a:off x="22856990" y="4704275"/>
                <a:ext cx="15355762" cy="5016758"/>
              </a:xfrm>
              <a:prstGeom prst="rect">
                <a:avLst/>
              </a:prstGeom>
              <a:solidFill>
                <a:schemeClr val="bg2">
                  <a:lumMod val="90000"/>
                </a:schemeClr>
              </a:solidFill>
            </p:spPr>
            <p:txBody>
              <a:bodyPr wrap="square" rtlCol="0">
                <a:spAutoFit/>
              </a:bodyPr>
              <a:lstStyle/>
              <a:p>
                <a:r>
                  <a:rPr lang="en-US" sz="3200" dirty="0"/>
                  <a:t>Both DI1020 and DI1085 are isolated stars and do not fall into any group. The remaining stars fall into various moving groups (8 for B Stars and 12 for Dupont). The majority of these moving groups are close to the Milky Way.</a:t>
                </a:r>
              </a:p>
              <a:p>
                <a:endParaRPr lang="en-US" sz="3200" dirty="0"/>
              </a:p>
              <a:p>
                <a:r>
                  <a:rPr lang="en-US" sz="3200" dirty="0"/>
                  <a:t>DI1374, DI1466, DI1488, DI1499, DI1507, DI1577, and DI1595 have been identified as rapid rotators, where </a:t>
                </a:r>
                <a14:m>
                  <m:oMath xmlns:m="http://schemas.openxmlformats.org/officeDocument/2006/math">
                    <m:r>
                      <a:rPr lang="en-US" sz="3200" i="1">
                        <a:latin typeface="Cambria Math" panose="02040503050406030204" pitchFamily="18" charset="0"/>
                      </a:rPr>
                      <m:t>𝑣</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𝑖</m:t>
                        </m:r>
                        <m:r>
                          <a:rPr lang="en-US" sz="3200" i="1">
                            <a:latin typeface="Cambria Math" panose="02040503050406030204" pitchFamily="18" charset="0"/>
                            <a:ea typeface="Cambria Math" panose="02040503050406030204" pitchFamily="18" charset="0"/>
                          </a:rPr>
                          <m:t>&gt;40</m:t>
                        </m:r>
                        <m:f>
                          <m:fPr>
                            <m:type m:val="lin"/>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𝑘𝑚</m:t>
                            </m:r>
                          </m:num>
                          <m:den>
                            <m:r>
                              <a:rPr lang="en-US" sz="3200" i="1">
                                <a:latin typeface="Cambria Math" panose="02040503050406030204" pitchFamily="18" charset="0"/>
                                <a:ea typeface="Cambria Math" panose="02040503050406030204" pitchFamily="18" charset="0"/>
                              </a:rPr>
                              <m:t>𝑠</m:t>
                            </m:r>
                          </m:den>
                        </m:f>
                      </m:e>
                    </m:func>
                  </m:oMath>
                </a14:m>
                <a:r>
                  <a:rPr lang="en-US" sz="3200" dirty="0"/>
                  <a:t>. </a:t>
                </a:r>
              </a:p>
              <a:p>
                <a:endParaRPr lang="en-US" sz="3200" dirty="0"/>
              </a:p>
              <a:p>
                <a:r>
                  <a:rPr lang="en-US" sz="3200" dirty="0"/>
                  <a:t>The two stars that we found to be YMSC stars were DI1450, and DI1507 (also a rapid rotator). Both of these stars are considered to be “hot”, being above </a:t>
                </a:r>
                <a14:m>
                  <m:oMath xmlns:m="http://schemas.openxmlformats.org/officeDocument/2006/math">
                    <m:r>
                      <a:rPr lang="en-US" sz="3200" i="1">
                        <a:latin typeface="Cambria Math" panose="02040503050406030204" pitchFamily="18" charset="0"/>
                      </a:rPr>
                      <m:t>7000 </m:t>
                    </m:r>
                    <m:r>
                      <a:rPr lang="en-US" sz="3200" i="1">
                        <a:latin typeface="Cambria Math" panose="02040503050406030204" pitchFamily="18" charset="0"/>
                      </a:rPr>
                      <m:t>𝐾</m:t>
                    </m:r>
                  </m:oMath>
                </a14:m>
                <a:r>
                  <a:rPr lang="en-US" sz="3200" dirty="0"/>
                  <a:t>. The stars are </a:t>
                </a:r>
                <a14:m>
                  <m:oMath xmlns:m="http://schemas.openxmlformats.org/officeDocument/2006/math">
                    <m:r>
                      <a:rPr lang="en-US" sz="3200" i="1">
                        <a:latin typeface="Cambria Math" panose="02040503050406030204" pitchFamily="18" charset="0"/>
                      </a:rPr>
                      <m:t>9428</m:t>
                    </m:r>
                    <m:r>
                      <a:rPr lang="en-US" sz="3200" i="1">
                        <a:latin typeface="Cambria Math" panose="02040503050406030204" pitchFamily="18" charset="0"/>
                        <a:ea typeface="Cambria Math" panose="02040503050406030204" pitchFamily="18" charset="0"/>
                      </a:rPr>
                      <m:t>±2062 </m:t>
                    </m:r>
                    <m:r>
                      <a:rPr lang="en-US" sz="3200" i="1">
                        <a:latin typeface="Cambria Math" panose="02040503050406030204" pitchFamily="18" charset="0"/>
                        <a:ea typeface="Cambria Math" panose="02040503050406030204" pitchFamily="18" charset="0"/>
                      </a:rPr>
                      <m:t>𝐾</m:t>
                    </m:r>
                  </m:oMath>
                </a14:m>
                <a:r>
                  <a:rPr lang="en-US" sz="3200" dirty="0"/>
                  <a:t>and </a:t>
                </a:r>
                <a14:m>
                  <m:oMath xmlns:m="http://schemas.openxmlformats.org/officeDocument/2006/math">
                    <m:r>
                      <a:rPr lang="en-US" sz="3200" i="1">
                        <a:latin typeface="Cambria Math" panose="02040503050406030204" pitchFamily="18" charset="0"/>
                      </a:rPr>
                      <m:t>19786 </m:t>
                    </m:r>
                    <m:r>
                      <a:rPr lang="en-US" sz="3200" i="1">
                        <a:latin typeface="Cambria Math" panose="02040503050406030204" pitchFamily="18" charset="0"/>
                        <a:ea typeface="Cambria Math" panose="02040503050406030204" pitchFamily="18" charset="0"/>
                      </a:rPr>
                      <m:t>±786 </m:t>
                    </m:r>
                    <m:r>
                      <a:rPr lang="en-US" sz="3200" i="1">
                        <a:latin typeface="Cambria Math" panose="02040503050406030204" pitchFamily="18" charset="0"/>
                        <a:ea typeface="Cambria Math" panose="02040503050406030204" pitchFamily="18" charset="0"/>
                      </a:rPr>
                      <m:t>𝐾</m:t>
                    </m:r>
                  </m:oMath>
                </a14:m>
                <a:r>
                  <a:rPr lang="en-US" sz="3200" dirty="0"/>
                  <a:t> respectfully. </a:t>
                </a:r>
              </a:p>
            </p:txBody>
          </p:sp>
        </mc:Choice>
        <mc:Fallback>
          <p:sp>
            <p:nvSpPr>
              <p:cNvPr id="30" name="TextBox 29">
                <a:extLst>
                  <a:ext uri="{FF2B5EF4-FFF2-40B4-BE49-F238E27FC236}">
                    <a16:creationId xmlns:a16="http://schemas.microsoft.com/office/drawing/2014/main" id="{2DC5344E-A75E-954E-BD2D-243C3F87067C}"/>
                  </a:ext>
                </a:extLst>
              </p:cNvPr>
              <p:cNvSpPr txBox="1">
                <a:spLocks noRot="1" noChangeAspect="1" noMove="1" noResize="1" noEditPoints="1" noAdjustHandles="1" noChangeArrowheads="1" noChangeShapeType="1" noTextEdit="1"/>
              </p:cNvSpPr>
              <p:nvPr/>
            </p:nvSpPr>
            <p:spPr>
              <a:xfrm>
                <a:off x="22856990" y="4704275"/>
                <a:ext cx="15355762" cy="5016758"/>
              </a:xfrm>
              <a:prstGeom prst="rect">
                <a:avLst/>
              </a:prstGeom>
              <a:blipFill>
                <a:blip r:embed="rId4"/>
                <a:stretch>
                  <a:fillRect l="-1075" t="-1263" r="-993"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906E092-9B52-7346-9A80-CFF4510E52C0}"/>
                  </a:ext>
                </a:extLst>
              </p:cNvPr>
              <p:cNvSpPr txBox="1"/>
              <p:nvPr/>
            </p:nvSpPr>
            <p:spPr>
              <a:xfrm>
                <a:off x="2220194" y="22692793"/>
                <a:ext cx="15422166" cy="6533520"/>
              </a:xfrm>
              <a:prstGeom prst="rect">
                <a:avLst/>
              </a:prstGeom>
              <a:solidFill>
                <a:schemeClr val="bg2">
                  <a:lumMod val="90000"/>
                </a:schemeClr>
              </a:solidFill>
            </p:spPr>
            <p:txBody>
              <a:bodyPr wrap="square" rtlCol="0">
                <a:spAutoFit/>
              </a:bodyPr>
              <a:lstStyle/>
              <a:p>
                <a:r>
                  <a:rPr lang="en-US" sz="3200" dirty="0"/>
                  <a:t>First we needed to identify younger blue stars.  For the B Stars sample, the spectra were compared to synthetic spectra to derive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𝑒𝑓𝑓</m:t>
                        </m:r>
                      </m:sub>
                    </m:sSub>
                  </m:oMath>
                </a14:m>
                <a:r>
                  <a:rPr lang="en-US" sz="3200" dirty="0"/>
                  <a:t>, </a:t>
                </a:r>
                <a14:m>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𝑔</m:t>
                        </m:r>
                      </m:e>
                    </m:func>
                  </m:oMath>
                </a14:m>
                <a:r>
                  <a:rPr lang="en-US" sz="3200" dirty="0"/>
                  <a:t>, and </a:t>
                </a:r>
                <a14:m>
                  <m:oMath xmlns:m="http://schemas.openxmlformats.org/officeDocument/2006/math">
                    <m:f>
                      <m:fPr>
                        <m:type m:val="lin"/>
                        <m:ctrlPr>
                          <a:rPr lang="en-US" sz="3200" i="1">
                            <a:latin typeface="Cambria Math" panose="02040503050406030204" pitchFamily="18" charset="0"/>
                          </a:rPr>
                        </m:ctrlPr>
                      </m:fPr>
                      <m:num>
                        <m:r>
                          <a:rPr lang="en-US" sz="3200" i="1">
                            <a:latin typeface="Cambria Math" panose="02040503050406030204" pitchFamily="18" charset="0"/>
                          </a:rPr>
                          <m:t>[</m:t>
                        </m:r>
                        <m:r>
                          <a:rPr lang="en-US" sz="3200" i="1">
                            <a:latin typeface="Cambria Math" panose="02040503050406030204" pitchFamily="18" charset="0"/>
                          </a:rPr>
                          <m:t>𝑀</m:t>
                        </m:r>
                      </m:num>
                      <m:den>
                        <m:r>
                          <a:rPr lang="en-US" sz="3200" i="1">
                            <a:latin typeface="Cambria Math" panose="02040503050406030204" pitchFamily="18" charset="0"/>
                          </a:rPr>
                          <m:t>𝐻</m:t>
                        </m:r>
                      </m:den>
                    </m:f>
                    <m:r>
                      <a:rPr lang="en-US" sz="3200" i="1">
                        <a:latin typeface="Cambria Math" panose="02040503050406030204" pitchFamily="18" charset="0"/>
                      </a:rPr>
                      <m:t>]</m:t>
                    </m:r>
                  </m:oMath>
                </a14:m>
                <a:r>
                  <a:rPr lang="en-US" sz="3200" dirty="0"/>
                  <a:t> to determine if the stars were younger blue stars. This was done using the SPECFIT</a:t>
                </a:r>
                <a:r>
                  <a:rPr lang="en-US" sz="3200" baseline="30000" dirty="0"/>
                  <a:t>3</a:t>
                </a:r>
                <a:r>
                  <a:rPr lang="en-US" sz="3200" dirty="0"/>
                  <a:t> routine and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𝜒</m:t>
                        </m:r>
                      </m:e>
                      <m:sup>
                        <m:r>
                          <a:rPr lang="en-US" sz="3200" i="1">
                            <a:latin typeface="Cambria Math" panose="02040503050406030204" pitchFamily="18" charset="0"/>
                          </a:rPr>
                          <m:t>2</m:t>
                        </m:r>
                      </m:sup>
                    </m:sSup>
                  </m:oMath>
                </a14:m>
                <a:r>
                  <a:rPr lang="en-US" sz="3200" dirty="0"/>
                  <a:t> testing. Uncertainties in the parameters were derived using Monte Carlo Methods. For the Dupont sample, the stars were selected based on their positions in a CMD. </a:t>
                </a:r>
              </a:p>
              <a:p>
                <a:endParaRPr lang="en-US" sz="3200" dirty="0"/>
              </a:p>
              <a:p>
                <a:r>
                  <a:rPr lang="en-US" sz="3200" dirty="0"/>
                  <a:t>The kinematic quantities of interest are parallaxes and proper motions, which were provided by Gaia DR2. We derived the distances from the parallaxes and did not accept distances from parallaxes that did not satisfy </a:t>
                </a:r>
                <a14:m>
                  <m:oMath xmlns:m="http://schemas.openxmlformats.org/officeDocument/2006/math">
                    <m:r>
                      <a:rPr lang="en-US" sz="3200" i="1">
                        <a:latin typeface="Cambria Math" panose="02040503050406030204" pitchFamily="18" charset="0"/>
                      </a:rPr>
                      <m:t>𝜛</m:t>
                    </m:r>
                    <m:r>
                      <a:rPr lang="en-US" sz="3200" i="1">
                        <a:latin typeface="Cambria Math" panose="02040503050406030204" pitchFamily="18" charset="0"/>
                      </a:rPr>
                      <m:t>&gt;3</m:t>
                    </m:r>
                    <m:r>
                      <a:rPr lang="en-US" sz="3200" i="1">
                        <a:latin typeface="Cambria Math" panose="02040503050406030204" pitchFamily="18" charset="0"/>
                      </a:rPr>
                      <m:t>𝛿𝜛</m:t>
                    </m:r>
                  </m:oMath>
                </a14:m>
                <a:r>
                  <a:rPr lang="en-US" sz="3200" dirty="0"/>
                  <a:t> or </a:t>
                </a:r>
                <a14:m>
                  <m:oMath xmlns:m="http://schemas.openxmlformats.org/officeDocument/2006/math">
                    <m:r>
                      <a:rPr lang="en-US" sz="3200" i="1">
                        <a:latin typeface="Cambria Math" panose="02040503050406030204" pitchFamily="18" charset="0"/>
                      </a:rPr>
                      <m:t>𝜛</m:t>
                    </m:r>
                    <m:r>
                      <a:rPr lang="en-US" sz="3200" i="1">
                        <a:latin typeface="Cambria Math" panose="02040503050406030204" pitchFamily="18" charset="0"/>
                      </a:rPr>
                      <m:t>&lt;0</m:t>
                    </m:r>
                  </m:oMath>
                </a14:m>
                <a:r>
                  <a:rPr lang="en-US" sz="3200" dirty="0"/>
                  <a:t>. Based on the location of the stars in figure 1 with where they fall in the proper motion space, see figure 2 and 3, and distance we were able to conclude where the stars came from. These kinematic quantities can tell us if these stars originate in the LMC, SMC, MS, or foreground contamination from the Milky Way.</a:t>
                </a:r>
              </a:p>
            </p:txBody>
          </p:sp>
        </mc:Choice>
        <mc:Fallback>
          <p:sp>
            <p:nvSpPr>
              <p:cNvPr id="33" name="TextBox 32">
                <a:extLst>
                  <a:ext uri="{FF2B5EF4-FFF2-40B4-BE49-F238E27FC236}">
                    <a16:creationId xmlns:a16="http://schemas.microsoft.com/office/drawing/2014/main" id="{F906E092-9B52-7346-9A80-CFF4510E52C0}"/>
                  </a:ext>
                </a:extLst>
              </p:cNvPr>
              <p:cNvSpPr txBox="1">
                <a:spLocks noRot="1" noChangeAspect="1" noMove="1" noResize="1" noEditPoints="1" noAdjustHandles="1" noChangeArrowheads="1" noChangeShapeType="1" noTextEdit="1"/>
              </p:cNvSpPr>
              <p:nvPr/>
            </p:nvSpPr>
            <p:spPr>
              <a:xfrm>
                <a:off x="2220194" y="22692793"/>
                <a:ext cx="15422166" cy="6533520"/>
              </a:xfrm>
              <a:prstGeom prst="rect">
                <a:avLst/>
              </a:prstGeom>
              <a:blipFill>
                <a:blip r:embed="rId5"/>
                <a:stretch>
                  <a:fillRect l="-988" t="-4272" r="-494" b="-1942"/>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51F51825-17C7-5F48-B4CE-3255798F37FB}"/>
              </a:ext>
            </a:extLst>
          </p:cNvPr>
          <p:cNvSpPr txBox="1"/>
          <p:nvPr/>
        </p:nvSpPr>
        <p:spPr>
          <a:xfrm>
            <a:off x="2020848" y="4739680"/>
            <a:ext cx="15388964" cy="5509200"/>
          </a:xfrm>
          <a:prstGeom prst="rect">
            <a:avLst/>
          </a:prstGeom>
          <a:solidFill>
            <a:schemeClr val="bg2">
              <a:lumMod val="90000"/>
            </a:schemeClr>
          </a:solidFill>
        </p:spPr>
        <p:txBody>
          <a:bodyPr wrap="square" rtlCol="0">
            <a:spAutoFit/>
          </a:bodyPr>
          <a:lstStyle/>
          <a:p>
            <a:r>
              <a:rPr lang="en-US" sz="3200" dirty="0"/>
              <a:t>Young stars were discovered in the Magellanic </a:t>
            </a:r>
            <a:r>
              <a:rPr lang="en-US" sz="3200" dirty="0" err="1"/>
              <a:t>InterCloud</a:t>
            </a:r>
            <a:r>
              <a:rPr lang="en-US" sz="3200" dirty="0"/>
              <a:t> region (ICR) in 1990 by Irwin et al.</a:t>
            </a:r>
            <a:r>
              <a:rPr lang="en-US" sz="3200" baseline="30000" dirty="0"/>
              <a:t>2</a:t>
            </a:r>
            <a:r>
              <a:rPr lang="en-US" sz="3200" dirty="0"/>
              <a:t> In an effort to solve the mystery of where these stars come from, we made use of  SMARTS-1.5m telescope + R-C Spectrograph (RC), 6.5m telescope + MIKE spectrograph (MIKE), and GaiaDR2</a:t>
            </a:r>
            <a:r>
              <a:rPr lang="en-US" sz="3200" baseline="30000" dirty="0"/>
              <a:t>1</a:t>
            </a:r>
            <a:r>
              <a:rPr lang="en-US" sz="3200" dirty="0"/>
              <a:t> data. Two of these stars have been determined to be young Magellanic Stream candidates (YMSC). These stars could aid in constraining the formation of stars in lower density and metal poor regions as well as giving a  more detailed composition of the Magellanic Stream.</a:t>
            </a:r>
          </a:p>
          <a:p>
            <a:endParaRPr lang="en-US" sz="3200" dirty="0"/>
          </a:p>
          <a:p>
            <a:r>
              <a:rPr lang="en-US" sz="3200" dirty="0"/>
              <a:t>We make use of two datasets, B Stars and Dupont, which are two subsets of the original ICR stars. The B Stars dataset consists of 35 stars and is the initial set, while the Dupont dataset consists of 65 stars.</a:t>
            </a:r>
          </a:p>
        </p:txBody>
      </p:sp>
      <p:pic>
        <p:nvPicPr>
          <p:cNvPr id="23" name="Picture 22">
            <a:extLst>
              <a:ext uri="{FF2B5EF4-FFF2-40B4-BE49-F238E27FC236}">
                <a16:creationId xmlns:a16="http://schemas.microsoft.com/office/drawing/2014/main" id="{7CF85C09-172E-0C43-BF0A-AB03314EF53F}"/>
              </a:ext>
            </a:extLst>
          </p:cNvPr>
          <p:cNvPicPr>
            <a:picLocks noChangeAspect="1"/>
          </p:cNvPicPr>
          <p:nvPr/>
        </p:nvPicPr>
        <p:blipFill>
          <a:blip r:embed="rId6"/>
          <a:stretch>
            <a:fillRect/>
          </a:stretch>
        </p:blipFill>
        <p:spPr>
          <a:xfrm>
            <a:off x="1985926" y="10706395"/>
            <a:ext cx="11033388" cy="8831228"/>
          </a:xfrm>
          <a:prstGeom prst="rect">
            <a:avLst/>
          </a:prstGeom>
        </p:spPr>
      </p:pic>
      <p:pic>
        <p:nvPicPr>
          <p:cNvPr id="25" name="Picture 24">
            <a:extLst>
              <a:ext uri="{FF2B5EF4-FFF2-40B4-BE49-F238E27FC236}">
                <a16:creationId xmlns:a16="http://schemas.microsoft.com/office/drawing/2014/main" id="{CED9C8C4-A0A0-6340-93AB-A2D72B597ABF}"/>
              </a:ext>
            </a:extLst>
          </p:cNvPr>
          <p:cNvPicPr>
            <a:picLocks noChangeAspect="1"/>
          </p:cNvPicPr>
          <p:nvPr/>
        </p:nvPicPr>
        <p:blipFill>
          <a:blip r:embed="rId7"/>
          <a:stretch>
            <a:fillRect/>
          </a:stretch>
        </p:blipFill>
        <p:spPr>
          <a:xfrm>
            <a:off x="15356472" y="10762772"/>
            <a:ext cx="9520655" cy="8706033"/>
          </a:xfrm>
          <a:prstGeom prst="rect">
            <a:avLst/>
          </a:prstGeom>
        </p:spPr>
      </p:pic>
      <p:pic>
        <p:nvPicPr>
          <p:cNvPr id="29" name="Picture 28">
            <a:extLst>
              <a:ext uri="{FF2B5EF4-FFF2-40B4-BE49-F238E27FC236}">
                <a16:creationId xmlns:a16="http://schemas.microsoft.com/office/drawing/2014/main" id="{FD1E926E-D4E1-DA4F-92FB-3F583573D66A}"/>
              </a:ext>
            </a:extLst>
          </p:cNvPr>
          <p:cNvPicPr>
            <a:picLocks noChangeAspect="1"/>
          </p:cNvPicPr>
          <p:nvPr/>
        </p:nvPicPr>
        <p:blipFill>
          <a:blip r:embed="rId8"/>
          <a:stretch>
            <a:fillRect/>
          </a:stretch>
        </p:blipFill>
        <p:spPr>
          <a:xfrm>
            <a:off x="28692097" y="10362027"/>
            <a:ext cx="9520655" cy="8706034"/>
          </a:xfrm>
          <a:prstGeom prst="rect">
            <a:avLst/>
          </a:prstGeom>
        </p:spPr>
      </p:pic>
      <p:sp>
        <p:nvSpPr>
          <p:cNvPr id="31" name="TextBox 30">
            <a:extLst>
              <a:ext uri="{FF2B5EF4-FFF2-40B4-BE49-F238E27FC236}">
                <a16:creationId xmlns:a16="http://schemas.microsoft.com/office/drawing/2014/main" id="{63F51FB1-C8D6-834C-98A1-FC5BACEAD08D}"/>
              </a:ext>
            </a:extLst>
          </p:cNvPr>
          <p:cNvSpPr txBox="1"/>
          <p:nvPr/>
        </p:nvSpPr>
        <p:spPr>
          <a:xfrm>
            <a:off x="18871576" y="19529781"/>
            <a:ext cx="1961884" cy="507831"/>
          </a:xfrm>
          <a:prstGeom prst="rect">
            <a:avLst/>
          </a:prstGeom>
          <a:noFill/>
        </p:spPr>
        <p:txBody>
          <a:bodyPr wrap="none" rtlCol="0">
            <a:spAutoFit/>
          </a:bodyPr>
          <a:lstStyle/>
          <a:p>
            <a:r>
              <a:rPr lang="en-US" sz="2700"/>
              <a:t>Fig 2: B Stars</a:t>
            </a:r>
          </a:p>
        </p:txBody>
      </p:sp>
      <p:sp>
        <p:nvSpPr>
          <p:cNvPr id="32" name="TextBox 31">
            <a:extLst>
              <a:ext uri="{FF2B5EF4-FFF2-40B4-BE49-F238E27FC236}">
                <a16:creationId xmlns:a16="http://schemas.microsoft.com/office/drawing/2014/main" id="{326FAF25-32B9-6B47-9257-E60E69931CD7}"/>
              </a:ext>
            </a:extLst>
          </p:cNvPr>
          <p:cNvSpPr txBox="1"/>
          <p:nvPr/>
        </p:nvSpPr>
        <p:spPr>
          <a:xfrm>
            <a:off x="32420731" y="19061814"/>
            <a:ext cx="2063385" cy="507831"/>
          </a:xfrm>
          <a:prstGeom prst="rect">
            <a:avLst/>
          </a:prstGeom>
          <a:noFill/>
        </p:spPr>
        <p:txBody>
          <a:bodyPr wrap="none" rtlCol="0">
            <a:spAutoFit/>
          </a:bodyPr>
          <a:lstStyle/>
          <a:p>
            <a:r>
              <a:rPr lang="en-US" sz="2700"/>
              <a:t>Fig 3: Dupont</a:t>
            </a:r>
          </a:p>
        </p:txBody>
      </p:sp>
      <p:sp>
        <p:nvSpPr>
          <p:cNvPr id="35" name="TextBox 34">
            <a:extLst>
              <a:ext uri="{FF2B5EF4-FFF2-40B4-BE49-F238E27FC236}">
                <a16:creationId xmlns:a16="http://schemas.microsoft.com/office/drawing/2014/main" id="{05C6C8D5-F15A-A14A-9146-0F20A9442E70}"/>
              </a:ext>
            </a:extLst>
          </p:cNvPr>
          <p:cNvSpPr txBox="1"/>
          <p:nvPr/>
        </p:nvSpPr>
        <p:spPr>
          <a:xfrm>
            <a:off x="5391854" y="19468805"/>
            <a:ext cx="3969228" cy="507831"/>
          </a:xfrm>
          <a:prstGeom prst="rect">
            <a:avLst/>
          </a:prstGeom>
          <a:noFill/>
        </p:spPr>
        <p:txBody>
          <a:bodyPr wrap="none" rtlCol="0">
            <a:spAutoFit/>
          </a:bodyPr>
          <a:lstStyle/>
          <a:p>
            <a:r>
              <a:rPr lang="en-US" sz="2700"/>
              <a:t>Fig 1: Position Velocity Plot</a:t>
            </a:r>
          </a:p>
        </p:txBody>
      </p:sp>
    </p:spTree>
    <p:extLst>
      <p:ext uri="{BB962C8B-B14F-4D97-AF65-F5344CB8AC3E}">
        <p14:creationId xmlns:p14="http://schemas.microsoft.com/office/powerpoint/2010/main" val="35850549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6103</TotalTime>
  <Words>542</Words>
  <Application>Microsoft Macintosh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57</cp:revision>
  <cp:lastPrinted>2018-12-19T02:21:47Z</cp:lastPrinted>
  <dcterms:created xsi:type="dcterms:W3CDTF">2018-12-09T23:25:19Z</dcterms:created>
  <dcterms:modified xsi:type="dcterms:W3CDTF">2018-12-19T02:44:54Z</dcterms:modified>
</cp:coreProperties>
</file>